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956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8D86-193B-427F-85A3-6AE5C5FC621F}" type="datetimeFigureOut">
              <a:rPr lang="ru-RU" smtClean="0"/>
              <a:pPr/>
              <a:t>11.11.2023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8455A87-1C1E-4938-95E8-C4B229E2E1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8D86-193B-427F-85A3-6AE5C5FC621F}" type="datetimeFigureOut">
              <a:rPr lang="ru-RU" smtClean="0"/>
              <a:pPr/>
              <a:t>11.11.2023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5A87-1C1E-4938-95E8-C4B229E2E1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8D86-193B-427F-85A3-6AE5C5FC621F}" type="datetimeFigureOut">
              <a:rPr lang="ru-RU" smtClean="0"/>
              <a:pPr/>
              <a:t>11.11.2023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5A87-1C1E-4938-95E8-C4B229E2E1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8D86-193B-427F-85A3-6AE5C5FC621F}" type="datetimeFigureOut">
              <a:rPr lang="ru-RU" smtClean="0"/>
              <a:pPr/>
              <a:t>11.11.2023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5A87-1C1E-4938-95E8-C4B229E2E1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8D86-193B-427F-85A3-6AE5C5FC621F}" type="datetimeFigureOut">
              <a:rPr lang="ru-RU" smtClean="0"/>
              <a:pPr/>
              <a:t>11.11.2023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8455A87-1C1E-4938-95E8-C4B229E2E1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8D86-193B-427F-85A3-6AE5C5FC621F}" type="datetimeFigureOut">
              <a:rPr lang="ru-RU" smtClean="0"/>
              <a:pPr/>
              <a:t>11.11.2023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5A87-1C1E-4938-95E8-C4B229E2E1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8D86-193B-427F-85A3-6AE5C5FC621F}" type="datetimeFigureOut">
              <a:rPr lang="ru-RU" smtClean="0"/>
              <a:pPr/>
              <a:t>11.11.2023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5A87-1C1E-4938-95E8-C4B229E2E1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8D86-193B-427F-85A3-6AE5C5FC621F}" type="datetimeFigureOut">
              <a:rPr lang="ru-RU" smtClean="0"/>
              <a:pPr/>
              <a:t>11.11.2023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5A87-1C1E-4938-95E8-C4B229E2E1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8D86-193B-427F-85A3-6AE5C5FC621F}" type="datetimeFigureOut">
              <a:rPr lang="ru-RU" smtClean="0"/>
              <a:pPr/>
              <a:t>11.11.2023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5A87-1C1E-4938-95E8-C4B229E2E1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8D86-193B-427F-85A3-6AE5C5FC621F}" type="datetimeFigureOut">
              <a:rPr lang="ru-RU" smtClean="0"/>
              <a:pPr/>
              <a:t>11.11.2023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55A87-1C1E-4938-95E8-C4B229E2E1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8D86-193B-427F-85A3-6AE5C5FC621F}" type="datetimeFigureOut">
              <a:rPr lang="ru-RU" smtClean="0"/>
              <a:pPr/>
              <a:t>11.11.2023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8455A87-1C1E-4938-95E8-C4B229E2E1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6000">
              <a:srgbClr val="FF9966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3218D86-193B-427F-85A3-6AE5C5FC621F}" type="datetimeFigureOut">
              <a:rPr lang="ru-RU" smtClean="0"/>
              <a:pPr/>
              <a:t>11.11.2023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8455A87-1C1E-4938-95E8-C4B229E2E1E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357562"/>
            <a:ext cx="9144000" cy="228123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Преподаватель  ОБПОУ «Курский колледж культуры»,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Почетный работник среднего профессионального образования Российской Федерации</a:t>
            </a:r>
          </a:p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900" b="1" dirty="0" smtClean="0">
                <a:solidFill>
                  <a:schemeClr val="tx2">
                    <a:lumMod val="75000"/>
                  </a:schemeClr>
                </a:solidFill>
              </a:rPr>
              <a:t>Сергей Александрович Михеев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214422"/>
            <a:ext cx="7358114" cy="1714512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chemeClr val="tx2">
                    <a:lumMod val="75000"/>
                  </a:schemeClr>
                </a:solidFill>
              </a:rPr>
              <a:t>Мастер – класс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1" i="1" dirty="0" smtClean="0">
                <a:solidFill>
                  <a:srgbClr val="C00000"/>
                </a:solidFill>
              </a:rPr>
              <a:t>«</a:t>
            </a:r>
            <a:r>
              <a:rPr lang="ru-RU" b="1" i="1" dirty="0" smtClean="0">
                <a:solidFill>
                  <a:srgbClr val="C00000"/>
                </a:solidFill>
              </a:rPr>
              <a:t>Использование фольклорных  инструментов в аккомпанементе песен</a:t>
            </a:r>
            <a:r>
              <a:rPr lang="ru-RU" sz="3600" b="1" i="1" dirty="0" smtClean="0">
                <a:solidFill>
                  <a:srgbClr val="C00000"/>
                </a:solidFill>
              </a:rPr>
              <a:t>»</a:t>
            </a:r>
            <a:endParaRPr lang="ru-RU" b="1" i="1" dirty="0">
              <a:solidFill>
                <a:srgbClr val="C00000"/>
              </a:solidFill>
            </a:endParaRPr>
          </a:p>
        </p:txBody>
      </p:sp>
      <p:pic>
        <p:nvPicPr>
          <p:cNvPr id="1026" name="Picture 2" descr="C:\Users\user\Desktop\NDs1uCSzvu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285992"/>
            <a:ext cx="677008" cy="782655"/>
          </a:xfrm>
          <a:prstGeom prst="rect">
            <a:avLst/>
          </a:prstGeom>
          <a:noFill/>
        </p:spPr>
      </p:pic>
      <p:pic>
        <p:nvPicPr>
          <p:cNvPr id="1027" name="Picture 3" descr="C:\Users\user\Desktop\Курский колледж культуры - Логотип цветной (2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4036" y="2214554"/>
            <a:ext cx="969964" cy="969964"/>
          </a:xfrm>
          <a:prstGeom prst="rect">
            <a:avLst/>
          </a:prstGeom>
          <a:noFill/>
        </p:spPr>
      </p:pic>
      <p:pic>
        <p:nvPicPr>
          <p:cNvPr id="1028" name="Picture 4" descr="C:\Users\user\Desktop\пфки.jpg"/>
          <p:cNvPicPr>
            <a:picLocks noChangeAspect="1" noChangeArrowheads="1"/>
          </p:cNvPicPr>
          <p:nvPr/>
        </p:nvPicPr>
        <p:blipFill>
          <a:blip r:embed="rId4" cstate="print"/>
          <a:srcRect t="16160" b="13806"/>
          <a:stretch>
            <a:fillRect/>
          </a:stretch>
        </p:blipFill>
        <p:spPr bwMode="auto">
          <a:xfrm>
            <a:off x="3214678" y="158006"/>
            <a:ext cx="2681672" cy="8421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Функции фольклорных инструментов в песенном аккомпанементе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447800"/>
            <a:ext cx="8115328" cy="4572000"/>
          </a:xfrm>
        </p:spPr>
        <p:txBody>
          <a:bodyPr>
            <a:normAutofit fontScale="85000" lnSpcReduction="20000"/>
          </a:bodyPr>
          <a:lstStyle/>
          <a:p>
            <a:pPr algn="just"/>
            <a:endParaRPr lang="ru-RU" dirty="0" smtClean="0"/>
          </a:p>
          <a:p>
            <a:pPr algn="just">
              <a:buFontTx/>
              <a:buChar char="-"/>
            </a:pPr>
            <a:r>
              <a:rPr lang="ru-RU" dirty="0" smtClean="0"/>
              <a:t>Гармонь  выполняет основную роль аккомпанемента.</a:t>
            </a:r>
          </a:p>
          <a:p>
            <a:pPr algn="just">
              <a:buFontTx/>
              <a:buChar char="-"/>
            </a:pPr>
            <a:r>
              <a:rPr lang="ru-RU" dirty="0" smtClean="0"/>
              <a:t>Бубен, ложки, рубель акцентируют слабую долю и добавляют метрическую четкость произведению.</a:t>
            </a:r>
          </a:p>
          <a:p>
            <a:pPr algn="just">
              <a:buNone/>
            </a:pPr>
            <a:r>
              <a:rPr lang="ru-RU" dirty="0" smtClean="0"/>
              <a:t> -  Трещотки  подчёркивают плясовой характер песен.</a:t>
            </a:r>
          </a:p>
          <a:p>
            <a:pPr algn="just">
              <a:buNone/>
            </a:pPr>
            <a:r>
              <a:rPr lang="ru-RU" dirty="0" smtClean="0"/>
              <a:t>-    Бубен в сочетании с гармонью и балалайкой в шуточных произведениях –  игривость содержания.</a:t>
            </a:r>
          </a:p>
          <a:p>
            <a:pPr algn="just">
              <a:buNone/>
            </a:pPr>
            <a:r>
              <a:rPr lang="ru-RU" dirty="0" smtClean="0"/>
              <a:t> -  Некоторые духовые инструменты, такие как окарина, свирель и жалейка, в сольном сопровождении могут выполнять мелодическую функцию. Это особенно проявляется в звучании жалеек, которые сливаются с тембром голосов певцов, тем самым обогащая палитру вокального звучания.</a:t>
            </a:r>
          </a:p>
          <a:p>
            <a:pPr algn="just">
              <a:buNone/>
            </a:pPr>
            <a:r>
              <a:rPr lang="ru-RU" dirty="0" smtClean="0"/>
              <a:t> 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858280" cy="207170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tx1"/>
                </a:solidFill>
              </a:rPr>
              <a:t>Работа над аккомпанементом р.н.п. Курской области «У нашего соседа, да веселая беседа».</a:t>
            </a:r>
            <a:br>
              <a:rPr lang="ru-RU" sz="3600" b="1" dirty="0" smtClean="0">
                <a:solidFill>
                  <a:schemeClr val="tx1"/>
                </a:solidFill>
              </a:rPr>
            </a:br>
            <a:r>
              <a:rPr lang="ru-RU" sz="2200" b="1" dirty="0" smtClean="0">
                <a:solidFill>
                  <a:schemeClr val="tx1"/>
                </a:solidFill>
              </a:rPr>
              <a:t>Исполняет вокальная группа студентов 4 курса специальности Сольное и хоровое народное пение ОБПОУ «Курский колледж культуры», Преподаватель </a:t>
            </a:r>
            <a:r>
              <a:rPr lang="ru-RU" sz="2200" b="1" dirty="0" err="1" smtClean="0">
                <a:solidFill>
                  <a:schemeClr val="tx1"/>
                </a:solidFill>
              </a:rPr>
              <a:t>Горяинова</a:t>
            </a:r>
            <a:r>
              <a:rPr lang="ru-RU" sz="2200" b="1" dirty="0" smtClean="0">
                <a:solidFill>
                  <a:schemeClr val="tx1"/>
                </a:solidFill>
              </a:rPr>
              <a:t> О.В.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 t="37255"/>
          <a:stretch>
            <a:fillRect/>
          </a:stretch>
        </p:blipFill>
        <p:spPr>
          <a:xfrm>
            <a:off x="0" y="2643182"/>
            <a:ext cx="9144000" cy="2286016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Липецкие страдания, исполняет Студентка 4 курса ОБПОУ «Курский колледж культуры» </a:t>
            </a:r>
            <a:r>
              <a:rPr lang="ru-RU" b="1" dirty="0" err="1" smtClean="0"/>
              <a:t>Мимонова</a:t>
            </a:r>
            <a:r>
              <a:rPr lang="ru-RU" b="1" smtClean="0"/>
              <a:t> В.</a:t>
            </a:r>
            <a:endParaRPr lang="ru-RU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литература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1800" b="1" dirty="0" smtClean="0"/>
              <a:t>1.Бычков, В.В. Аранжировка аккомпанемента для оркестра и ансамбля русских народных инструментов. - М.: </a:t>
            </a:r>
            <a:r>
              <a:rPr lang="ru-RU" sz="1800" b="1" dirty="0" err="1" smtClean="0"/>
              <a:t>Сов.Россия</a:t>
            </a:r>
            <a:r>
              <a:rPr lang="ru-RU" sz="1800" b="1" dirty="0" smtClean="0"/>
              <a:t>, 1988 – 96с., - (Б- </a:t>
            </a:r>
            <a:r>
              <a:rPr lang="ru-RU" sz="1800" b="1" dirty="0" err="1" smtClean="0"/>
              <a:t>чка</a:t>
            </a:r>
            <a:r>
              <a:rPr lang="ru-RU" sz="1800" b="1" dirty="0" smtClean="0"/>
              <a:t> « В помощь </a:t>
            </a:r>
            <a:r>
              <a:rPr lang="ru-RU" sz="1800" b="1" dirty="0" err="1" smtClean="0"/>
              <a:t>худож</a:t>
            </a:r>
            <a:r>
              <a:rPr lang="ru-RU" sz="1800" b="1" dirty="0" smtClean="0"/>
              <a:t>. Самодеятельности» №18)</a:t>
            </a:r>
          </a:p>
          <a:p>
            <a:pPr algn="just">
              <a:buNone/>
            </a:pPr>
            <a:r>
              <a:rPr lang="ru-RU" sz="1800" b="1" dirty="0" smtClean="0"/>
              <a:t>2.Попов, В.Б. О переложении для русских народных инструментов. - М.: </a:t>
            </a:r>
            <a:r>
              <a:rPr lang="ru-RU" sz="1800" b="1" dirty="0" err="1" smtClean="0"/>
              <a:t>Сов.Россия</a:t>
            </a:r>
            <a:r>
              <a:rPr lang="ru-RU" sz="1800" b="1" dirty="0" smtClean="0"/>
              <a:t>, 1986 – 96с., - (Б- </a:t>
            </a:r>
            <a:r>
              <a:rPr lang="ru-RU" sz="1800" b="1" dirty="0" err="1" smtClean="0"/>
              <a:t>чка</a:t>
            </a:r>
            <a:r>
              <a:rPr lang="ru-RU" sz="1800" b="1" dirty="0" smtClean="0"/>
              <a:t> « В помощь </a:t>
            </a:r>
            <a:r>
              <a:rPr lang="ru-RU" sz="1800" b="1" dirty="0" err="1" smtClean="0"/>
              <a:t>худож</a:t>
            </a:r>
            <a:r>
              <a:rPr lang="ru-RU" sz="1800" b="1" dirty="0" smtClean="0"/>
              <a:t>. Самодеятельности» № 20)</a:t>
            </a:r>
          </a:p>
          <a:p>
            <a:pPr algn="just">
              <a:buNone/>
            </a:pPr>
            <a:endParaRPr lang="ru-RU" sz="1800" b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Пение с инструментальным  сопровождением имеет глубокие национальные корни. </a:t>
            </a:r>
          </a:p>
          <a:p>
            <a:pPr algn="just">
              <a:buNone/>
            </a:pPr>
            <a:r>
              <a:rPr lang="ru-RU" dirty="0" smtClean="0"/>
              <a:t> Первыми исполнителями на Руси были скоморохи. Именно они начали активно использовать в качестве аккомпанемента различные музыкальные инструменты.   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фольклорные инструменты в вокальных коллективах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Русская народная песня есть драгоценный образец народного творчества; ее самобытный, своеобразный склад, ее изумительно красивые мелодические обороты требуют глубочайшей музыкальной эрудиции, чтобы суметь приладить русскую песню к установившимся гармоническим законам, не искажая ее смысла и духа»</a:t>
            </a:r>
          </a:p>
          <a:p>
            <a:pPr algn="just">
              <a:buNone/>
            </a:pPr>
            <a:r>
              <a:rPr lang="ru-RU" dirty="0" smtClean="0"/>
              <a:t>П. И. Чайковский.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71451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Русская народная песня села </a:t>
            </a:r>
            <a:r>
              <a:rPr lang="ru-RU" sz="3200" b="1" dirty="0" err="1" smtClean="0">
                <a:solidFill>
                  <a:schemeClr val="tx1"/>
                </a:solidFill>
              </a:rPr>
              <a:t>Плехово</a:t>
            </a:r>
            <a:r>
              <a:rPr lang="ru-RU" sz="3200" b="1" dirty="0" smtClean="0">
                <a:solidFill>
                  <a:schemeClr val="tx1"/>
                </a:solidFill>
              </a:rPr>
              <a:t> Курской области «Пойду ль я,  выйду ль я»</a:t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2200" b="1" dirty="0" smtClean="0">
                <a:solidFill>
                  <a:schemeClr val="tx1"/>
                </a:solidFill>
              </a:rPr>
              <a:t>Исполняют вокальная группа студентов 3 курса специальности Сольное и хоровое народное пение. ОБПОУ «Курский колледж культуры», преподаватель </a:t>
            </a:r>
            <a:r>
              <a:rPr lang="ru-RU" sz="2200" b="1" dirty="0" err="1" smtClean="0">
                <a:solidFill>
                  <a:schemeClr val="tx1"/>
                </a:solidFill>
              </a:rPr>
              <a:t>Скорова</a:t>
            </a:r>
            <a:r>
              <a:rPr lang="ru-RU" sz="2200" b="1" dirty="0" smtClean="0">
                <a:solidFill>
                  <a:schemeClr val="tx1"/>
                </a:solidFill>
              </a:rPr>
              <a:t> Н.И.</a:t>
            </a:r>
            <a:endParaRPr lang="ru-RU" sz="22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928802"/>
            <a:ext cx="8329642" cy="492919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В прозвучавшем номере,  в качестве аккомпанемента используются необычные музыкальные инструменты –  </a:t>
            </a:r>
            <a:r>
              <a:rPr lang="ru-RU" dirty="0" err="1" smtClean="0"/>
              <a:t>кугиклы</a:t>
            </a:r>
            <a:r>
              <a:rPr lang="ru-RU" dirty="0" smtClean="0"/>
              <a:t> и свирель. </a:t>
            </a:r>
            <a:r>
              <a:rPr lang="ru-RU" dirty="0" err="1" smtClean="0"/>
              <a:t>Кугиклы</a:t>
            </a:r>
            <a:r>
              <a:rPr lang="ru-RU" dirty="0" smtClean="0"/>
              <a:t> здесь </a:t>
            </a:r>
            <a:r>
              <a:rPr lang="ru-RU" dirty="0" err="1" smtClean="0"/>
              <a:t>предствлены</a:t>
            </a:r>
            <a:r>
              <a:rPr lang="ru-RU" dirty="0" smtClean="0"/>
              <a:t> в качестве гармонической основы песни, а свирель колоритно , </a:t>
            </a:r>
            <a:r>
              <a:rPr lang="ru-RU" dirty="0" err="1" smtClean="0"/>
              <a:t>вариационно</a:t>
            </a:r>
            <a:r>
              <a:rPr lang="ru-RU" dirty="0" smtClean="0"/>
              <a:t>  с использование различных украшений дополняет мелодию песни. </a:t>
            </a:r>
          </a:p>
          <a:p>
            <a:pPr>
              <a:buNone/>
            </a:pPr>
            <a:r>
              <a:rPr lang="ru-RU" dirty="0" smtClean="0"/>
              <a:t> Этим номером мы показали, что народная песня  может звучать в сочетании с различными музыкальными инструментами, а в данном случае  использовали </a:t>
            </a:r>
            <a:r>
              <a:rPr lang="ru-RU" dirty="0" err="1" smtClean="0"/>
              <a:t>кугиклы</a:t>
            </a:r>
            <a:r>
              <a:rPr lang="ru-RU" dirty="0" smtClean="0"/>
              <a:t> как инструмент бытовавший в нашем регионе и в качестве мелодической основы использовалась свирель.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Под гусли пели, плясали, исполняли народные былины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Самый распространенный музыкальный инструмент под который скоморохи пели и играли были гусли звончатые.</a:t>
            </a:r>
          </a:p>
          <a:p>
            <a:r>
              <a:rPr lang="ru-RU" dirty="0" smtClean="0"/>
              <a:t>     Звучат гусли очень ярко, сильно. В этом плане с ними не может сравниться ни один струнный народный инструмент. Под аккомпанемент гуслей  исполняли народные былины, песни северной традиции. Хорошо звучат хороводные, шуточные и плясовые песни и наигрыши.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tx1"/>
                </a:solidFill>
              </a:rPr>
              <a:t>Липецкие страдания</a:t>
            </a:r>
            <a:r>
              <a:rPr lang="ru-RU" b="1" dirty="0" smtClean="0">
                <a:solidFill>
                  <a:schemeClr val="tx1"/>
                </a:solidFill>
              </a:rPr>
              <a:t>. </a:t>
            </a:r>
            <a:r>
              <a:rPr lang="ru-RU" sz="2400" b="1" dirty="0" smtClean="0">
                <a:solidFill>
                  <a:schemeClr val="tx1"/>
                </a:solidFill>
              </a:rPr>
              <a:t>Исполняет </a:t>
            </a:r>
            <a:r>
              <a:rPr lang="ru-RU" sz="2000" b="1" dirty="0" smtClean="0">
                <a:solidFill>
                  <a:schemeClr val="tx1"/>
                </a:solidFill>
              </a:rPr>
              <a:t>с</a:t>
            </a:r>
            <a:r>
              <a:rPr lang="ru-RU" sz="2200" b="1" dirty="0" smtClean="0">
                <a:solidFill>
                  <a:schemeClr val="tx1"/>
                </a:solidFill>
              </a:rPr>
              <a:t>тудентка 4 курса специальности Сольное и хоровое народное пение. ОБПОУ «Курский колледж культуры» </a:t>
            </a:r>
            <a:r>
              <a:rPr lang="ru-RU" sz="2200" b="1" dirty="0" err="1" smtClean="0">
                <a:solidFill>
                  <a:schemeClr val="tx1"/>
                </a:solidFill>
              </a:rPr>
              <a:t>Мимонова</a:t>
            </a:r>
            <a:r>
              <a:rPr lang="ru-RU" sz="2200" b="1" dirty="0" smtClean="0">
                <a:solidFill>
                  <a:schemeClr val="tx1"/>
                </a:solidFill>
              </a:rPr>
              <a:t> В. преподаватель </a:t>
            </a:r>
            <a:r>
              <a:rPr lang="ru-RU" sz="2200" b="1" dirty="0" err="1" smtClean="0">
                <a:solidFill>
                  <a:schemeClr val="tx1"/>
                </a:solidFill>
              </a:rPr>
              <a:t>Горяинова</a:t>
            </a:r>
            <a:r>
              <a:rPr lang="ru-RU" sz="2200" b="1" dirty="0" smtClean="0">
                <a:solidFill>
                  <a:schemeClr val="tx1"/>
                </a:solidFill>
              </a:rPr>
              <a:t> О.В.</a:t>
            </a:r>
            <a:endParaRPr lang="ru-RU" sz="22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447800"/>
            <a:ext cx="7772400" cy="519591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Коллективы обращаются к звучанию народного инструментария для того, чтобы сохранить необходимый этнический стиль и придать фольклорным произведениям региональный исполнительский колорит.</a:t>
            </a:r>
          </a:p>
          <a:p>
            <a:pPr algn="just">
              <a:buNone/>
            </a:pPr>
            <a:r>
              <a:rPr lang="ru-RU" dirty="0" smtClean="0"/>
              <a:t>Кроме гуслей, необычайно популярными в качестве аккомпанирующих инструментов, были такие инструменты как трёхструнная домра, балалайка. </a:t>
            </a:r>
          </a:p>
          <a:p>
            <a:pPr algn="just">
              <a:buNone/>
            </a:pPr>
            <a:r>
              <a:rPr lang="ru-RU" dirty="0" smtClean="0"/>
              <a:t>     Народная балалайка -  незаменимый участник народных гуляний, веселий. Искристая дробь, бравурное бряцание зажигало исполнение любой песни, частушки.  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Гармонь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С появлением гармони русская песня зазвучала богаче и краше. Танцы, пляски, частушки, страдания приобрели дополнительные оттенки с новыми эмоциями и страстью. До сих пор гармонь является очень популярным и востребованным музыкальным инструментом. Гармонь хромка,  это диатонический инструмент, который настраивается в тональности  До, До диез,  Ля. Гармонист может исполнять как чисто аккомпанемент,  позволяя значительно разнообразить ее фактуру. Сольное исполнение на музыкальном инструменте одновременно с голосом придает песне полноту и насыщенность ансамблевого исполнения.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Рожки, жалейки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Народные духовые инструменты такие как владимирские рожки и жалейки так же хорошо слушаются в аккомпанементе  фольклорного ансамбля.</a:t>
            </a:r>
          </a:p>
          <a:p>
            <a:pPr algn="just">
              <a:buNone/>
            </a:pPr>
            <a:r>
              <a:rPr lang="ru-RU" dirty="0" smtClean="0"/>
              <a:t>  Весенне-летние календарные песни и песни пастушеской тематики хорошо звучат в сопровождении владимирских рожков и жалеек, весенние </a:t>
            </a:r>
            <a:r>
              <a:rPr lang="ru-RU" dirty="0" err="1" smtClean="0"/>
              <a:t>заклички</a:t>
            </a:r>
            <a:r>
              <a:rPr lang="ru-RU" dirty="0" smtClean="0"/>
              <a:t> , </a:t>
            </a:r>
            <a:r>
              <a:rPr lang="ru-RU" dirty="0" err="1" smtClean="0"/>
              <a:t>волочебные</a:t>
            </a:r>
            <a:r>
              <a:rPr lang="ru-RU" dirty="0" smtClean="0"/>
              <a:t> и </a:t>
            </a:r>
            <a:r>
              <a:rPr lang="ru-RU" dirty="0" err="1" smtClean="0"/>
              <a:t>егорьевские</a:t>
            </a:r>
            <a:r>
              <a:rPr lang="ru-RU" dirty="0" smtClean="0"/>
              <a:t> песни – с глиняными свистульками, свирелями.</a:t>
            </a:r>
          </a:p>
          <a:p>
            <a:pPr algn="just">
              <a:buNone/>
            </a:pP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643074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</a:rPr>
              <a:t>Нужно учитывать при подборе инструментального сопровождения народной песни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928802"/>
            <a:ext cx="8186766" cy="4929198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 - удобство тональности для исполнения на фольклорных инструментах;</a:t>
            </a:r>
          </a:p>
          <a:p>
            <a:pPr algn="just">
              <a:buNone/>
            </a:pPr>
            <a:r>
              <a:rPr lang="ru-RU" dirty="0" smtClean="0"/>
              <a:t>-  функциональную особенность аккомпанирующего инструмента;</a:t>
            </a:r>
          </a:p>
          <a:p>
            <a:pPr algn="just">
              <a:buNone/>
            </a:pPr>
            <a:r>
              <a:rPr lang="ru-RU" dirty="0" smtClean="0"/>
              <a:t>- </a:t>
            </a:r>
            <a:r>
              <a:rPr lang="ru-RU" dirty="0" err="1" smtClean="0"/>
              <a:t>тесситурные</a:t>
            </a:r>
            <a:r>
              <a:rPr lang="ru-RU" dirty="0" smtClean="0"/>
              <a:t> возможности голосов и удобство вокально-хорового звучания;</a:t>
            </a:r>
          </a:p>
          <a:p>
            <a:pPr algn="just">
              <a:buNone/>
            </a:pPr>
            <a:r>
              <a:rPr lang="ru-RU" dirty="0" smtClean="0"/>
              <a:t>- Удобные </a:t>
            </a:r>
            <a:r>
              <a:rPr lang="ru-RU" dirty="0" err="1" smtClean="0"/>
              <a:t>ство</a:t>
            </a:r>
            <a:r>
              <a:rPr lang="ru-RU" dirty="0" smtClean="0"/>
              <a:t> вступления солиста или ансамбля;</a:t>
            </a:r>
          </a:p>
          <a:p>
            <a:pPr algn="just">
              <a:buNone/>
            </a:pPr>
            <a:r>
              <a:rPr lang="ru-RU" dirty="0" smtClean="0"/>
              <a:t>- паузы для дыхания солиста или ансамбля (если не предусмотрено цепное дыхание);</a:t>
            </a:r>
          </a:p>
          <a:p>
            <a:pPr algn="just">
              <a:buNone/>
            </a:pPr>
            <a:r>
              <a:rPr lang="ru-RU" dirty="0" smtClean="0"/>
              <a:t>- инструментальные проигрыши, необходимые для отдыха солиста (ансамбля);</a:t>
            </a:r>
          </a:p>
          <a:p>
            <a:pPr algn="just">
              <a:buNone/>
            </a:pPr>
            <a:r>
              <a:rPr lang="ru-RU" dirty="0" smtClean="0"/>
              <a:t>- целесообразность мелодического движения инструментальных голосов сопровождения. </a:t>
            </a:r>
          </a:p>
          <a:p>
            <a:pPr algn="just"/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157</TotalTime>
  <Words>763</Words>
  <Application>Microsoft Office PowerPoint</Application>
  <PresentationFormat>Экран (4:3)</PresentationFormat>
  <Paragraphs>47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Справедливость</vt:lpstr>
      <vt:lpstr>Мастер – класс «Использование фольклорных  инструментов в аккомпанементе песен»</vt:lpstr>
      <vt:lpstr>Слайд 2</vt:lpstr>
      <vt:lpstr>фольклорные инструменты в вокальных коллективах</vt:lpstr>
      <vt:lpstr>Русская народная песня села Плехово Курской области «Пойду ль я,  выйду ль я» Исполняют вокальная группа студентов 3 курса специальности Сольное и хоровое народное пение. ОБПОУ «Курский колледж культуры», преподаватель Скорова Н.И.</vt:lpstr>
      <vt:lpstr>Под гусли пели, плясали, исполняли народные былины</vt:lpstr>
      <vt:lpstr>Липецкие страдания. Исполняет студентка 4 курса специальности Сольное и хоровое народное пение. ОБПОУ «Курский колледж культуры» Мимонова В. преподаватель Горяинова О.В.</vt:lpstr>
      <vt:lpstr>Гармонь</vt:lpstr>
      <vt:lpstr>Рожки, жалейки</vt:lpstr>
      <vt:lpstr>Нужно учитывать при подборе инструментального сопровождения народной песни</vt:lpstr>
      <vt:lpstr>Функции фольклорных инструментов в песенном аккомпанементе</vt:lpstr>
      <vt:lpstr>Работа над аккомпанементом р.н.п. Курской области «У нашего соседа, да веселая беседа». Исполняет вокальная группа студентов 4 курса специальности Сольное и хоровое народное пение ОБПОУ «Курский колледж культуры», Преподаватель Горяинова О.В.</vt:lpstr>
      <vt:lpstr>Слайд 12</vt:lpstr>
      <vt:lpstr>литература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приемы исполнительства на балалайке с народным строем</dc:title>
  <dc:creator>ккк</dc:creator>
  <cp:lastModifiedBy>userr</cp:lastModifiedBy>
  <cp:revision>25</cp:revision>
  <dcterms:created xsi:type="dcterms:W3CDTF">2023-10-19T07:27:06Z</dcterms:created>
  <dcterms:modified xsi:type="dcterms:W3CDTF">2023-11-11T12:43:25Z</dcterms:modified>
</cp:coreProperties>
</file>