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FF9966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57562"/>
            <a:ext cx="9144000" cy="22812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Преподаватель  ОБПОУ «Курский колледж культуры»,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Почетный работник среднего профессионального образования Российской Федерации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900" b="1" dirty="0" smtClean="0">
                <a:solidFill>
                  <a:schemeClr val="tx2">
                    <a:lumMod val="75000"/>
                  </a:schemeClr>
                </a:solidFill>
              </a:rPr>
              <a:t>Сергей Александрович Михеев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071546"/>
            <a:ext cx="7358114" cy="171451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Мастер – класс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>
                <a:solidFill>
                  <a:srgbClr val="C00000"/>
                </a:solidFill>
              </a:rPr>
              <a:t>«</a:t>
            </a:r>
            <a:r>
              <a:rPr lang="ru-RU" sz="3600" b="1" i="1" dirty="0" smtClean="0">
                <a:solidFill>
                  <a:srgbClr val="C00000"/>
                </a:solidFill>
              </a:rPr>
              <a:t>Методология создания  музыкального произведения для фольклорного инструментального коллектива</a:t>
            </a:r>
            <a:r>
              <a:rPr lang="ru-RU" sz="3600" b="1" i="1" dirty="0" smtClean="0">
                <a:solidFill>
                  <a:srgbClr val="C00000"/>
                </a:solidFill>
              </a:rPr>
              <a:t>»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user\Desktop\NDs1uCSzvu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677008" cy="782655"/>
          </a:xfrm>
          <a:prstGeom prst="rect">
            <a:avLst/>
          </a:prstGeom>
          <a:noFill/>
        </p:spPr>
      </p:pic>
      <p:pic>
        <p:nvPicPr>
          <p:cNvPr id="1027" name="Picture 3" descr="C:\Users\user\Desktop\Курский колледж культуры - Логотип цветной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4036" y="2214554"/>
            <a:ext cx="969964" cy="969964"/>
          </a:xfrm>
          <a:prstGeom prst="rect">
            <a:avLst/>
          </a:prstGeom>
          <a:noFill/>
        </p:spPr>
      </p:pic>
      <p:pic>
        <p:nvPicPr>
          <p:cNvPr id="1028" name="Picture 4" descr="C:\Users\user\Desktop\пфки.jpg"/>
          <p:cNvPicPr>
            <a:picLocks noChangeAspect="1" noChangeArrowheads="1"/>
          </p:cNvPicPr>
          <p:nvPr/>
        </p:nvPicPr>
        <p:blipFill>
          <a:blip r:embed="rId4" cstate="print"/>
          <a:srcRect t="16160" b="13806"/>
          <a:stretch>
            <a:fillRect/>
          </a:stretch>
        </p:blipFill>
        <p:spPr bwMode="auto">
          <a:xfrm>
            <a:off x="3571868" y="0"/>
            <a:ext cx="1967292" cy="7749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13. Органные пункты. </a:t>
            </a:r>
            <a:r>
              <a:rPr lang="ru-RU" sz="2800" dirty="0" smtClean="0"/>
              <a:t>Органный пункт, или звуковая педаль – широко используемый</a:t>
            </a:r>
            <a:br>
              <a:rPr lang="ru-RU" sz="2800" dirty="0" smtClean="0"/>
            </a:br>
            <a:r>
              <a:rPr lang="ru-RU" sz="2800" dirty="0" smtClean="0"/>
              <a:t>приём в народной музыке.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b="1" dirty="0" smtClean="0"/>
              <a:t>Комбинированные </a:t>
            </a:r>
            <a:r>
              <a:rPr lang="ru-RU" b="1" dirty="0" smtClean="0"/>
              <a:t>приёмы. </a:t>
            </a:r>
            <a:r>
              <a:rPr lang="ru-RU" dirty="0" smtClean="0"/>
              <a:t>В редких случаях, в </a:t>
            </a:r>
            <a:r>
              <a:rPr lang="ru-RU" dirty="0" err="1" smtClean="0"/>
              <a:t>музицировании</a:t>
            </a:r>
            <a:r>
              <a:rPr lang="ru-RU" dirty="0" smtClean="0"/>
              <a:t> применяется один вариационный приём. Чаще приёмы следуют один за другим. Нередко они тесно переплетаются, например, интонационный способ переплетается с орнаментальным. Орнаментальный переплетается с </a:t>
            </a:r>
            <a:r>
              <a:rPr lang="ru-RU" dirty="0" err="1" smtClean="0"/>
              <a:t>фигурационным</a:t>
            </a:r>
            <a:r>
              <a:rPr lang="ru-RU" dirty="0" smtClean="0"/>
              <a:t> и т. д. – в зависимости от создаваемого художественного образа.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>
                <a:solidFill>
                  <a:srgbClr val="C00000"/>
                </a:solidFill>
              </a:rPr>
              <a:t>Основные виды музыкальной фактуры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Монодический</a:t>
            </a:r>
            <a:r>
              <a:rPr lang="ru-RU" b="1" dirty="0" smtClean="0"/>
              <a:t> склад</a:t>
            </a:r>
            <a:r>
              <a:rPr lang="ru-RU" dirty="0" smtClean="0"/>
              <a:t> представляет собой одноголосное мелодическое движение без сопровождения. Оно может быть движением в октаву. В развитии музыкальной логики такой склад имеет множество художественных функций. Показ темы и её вариантов, проведение темы октавным удвоением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Аккордовый склад</a:t>
            </a:r>
            <a:r>
              <a:rPr lang="ru-RU" sz="2400" dirty="0" smtClean="0"/>
              <a:t> - монолитное соединение звуков в одно целое при их ритмической однородности.</a:t>
            </a:r>
            <a:br>
              <a:rPr lang="ru-RU" sz="2400" dirty="0" smtClean="0"/>
            </a:br>
            <a:r>
              <a:rPr lang="ru-RU" sz="2400" dirty="0" smtClean="0"/>
              <a:t>Аккорды могут иметь как </a:t>
            </a:r>
            <a:r>
              <a:rPr lang="ru-RU" sz="2400" dirty="0" err="1" smtClean="0"/>
              <a:t>терцовое</a:t>
            </a:r>
            <a:r>
              <a:rPr lang="ru-RU" sz="2400" dirty="0" smtClean="0"/>
              <a:t> расположение звуков, так и иное. </a:t>
            </a:r>
            <a:endParaRPr lang="ru-RU" sz="2400" dirty="0" smtClean="0"/>
          </a:p>
          <a:p>
            <a:pPr>
              <a:buNone/>
            </a:pPr>
            <a:r>
              <a:rPr lang="ru-RU" b="1" dirty="0" smtClean="0"/>
              <a:t>Гомофонный </a:t>
            </a:r>
            <a:r>
              <a:rPr lang="ru-RU" b="1" dirty="0" smtClean="0"/>
              <a:t>склад</a:t>
            </a:r>
            <a:r>
              <a:rPr lang="ru-RU" dirty="0" smtClean="0"/>
              <a:t> - характеризуется сочетанием солирующего голоса с сопровождением. Под солирующим голосом надо понимать не только лирическую и танцевальную мелодию, но и любое мелодическое движение, имеющее главенствующее выразительное значение. Это могут быть разные формы орнаментальной фигурации и пассажей.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Полифонический склад  - </a:t>
            </a:r>
            <a:r>
              <a:rPr lang="ru-RU" sz="2800" dirty="0" smtClean="0"/>
              <a:t>представляет собой многоголосие, в котором голоса имеют равноправное выразительное</a:t>
            </a:r>
            <a:r>
              <a:rPr lang="ru-RU" sz="2800" b="1" dirty="0" smtClean="0"/>
              <a:t> </a:t>
            </a:r>
            <a:r>
              <a:rPr lang="ru-RU" sz="2800" dirty="0" smtClean="0"/>
              <a:t>значение. Каждый голос индивидуализируется и имеет самостоятельный мелодический</a:t>
            </a:r>
            <a:r>
              <a:rPr lang="ru-RU" sz="2800" b="1" dirty="0" smtClean="0"/>
              <a:t> </a:t>
            </a:r>
            <a:r>
              <a:rPr lang="ru-RU" sz="2800" dirty="0" smtClean="0"/>
              <a:t>рисунок.</a:t>
            </a:r>
            <a:br>
              <a:rPr lang="ru-RU" sz="2800" dirty="0" smtClean="0"/>
            </a:br>
            <a:r>
              <a:rPr lang="ru-RU" sz="28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Стилевые </a:t>
            </a:r>
            <a:r>
              <a:rPr lang="ru-RU" b="1" dirty="0" smtClean="0"/>
              <a:t>особенности ритмики песен.</a:t>
            </a:r>
          </a:p>
          <a:p>
            <a:pPr>
              <a:buNone/>
            </a:pPr>
            <a:r>
              <a:rPr lang="ru-RU" dirty="0" smtClean="0"/>
              <a:t>В песнях  </a:t>
            </a:r>
            <a:r>
              <a:rPr lang="ru-RU" b="1" dirty="0" smtClean="0"/>
              <a:t>лирического характера </a:t>
            </a:r>
            <a:r>
              <a:rPr lang="ru-RU" dirty="0" smtClean="0"/>
              <a:t>музыкально-ритмические мотивы в основном формируются на основе равномерных чередований четвертной длительности или в медленном темпе восьмых длительностей. Концы фраз в лирических песнях– чаще всего половинная нота или целая. Изредка плавная последовательность прерывается эмоциональными всплесками более мелких длительностей.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4800" dirty="0" smtClean="0"/>
              <a:t>В </a:t>
            </a:r>
            <a:r>
              <a:rPr lang="ru-RU" sz="4800" b="1" dirty="0" smtClean="0"/>
              <a:t>плясовых песнях</a:t>
            </a:r>
            <a:r>
              <a:rPr lang="ru-RU" sz="4800" dirty="0" smtClean="0"/>
              <a:t>, наоборот, большую роль играют шестнадцатые длительности в сочетании с восьмыми. Нередко в песнях используются триоли и синкопированные ритмические рисунки. В инструментальных наигрышах большую роль играют форшлаги.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sz="4500" b="1" dirty="0" smtClean="0"/>
              <a:t>Рекомендации </a:t>
            </a:r>
            <a:r>
              <a:rPr lang="ru-RU" sz="4500" b="1" dirty="0" smtClean="0"/>
              <a:t>по обработке русской народной песни.</a:t>
            </a:r>
          </a:p>
          <a:p>
            <a:pPr>
              <a:buNone/>
            </a:pPr>
            <a:r>
              <a:rPr lang="ru-RU" sz="3800" b="1" dirty="0" err="1" smtClean="0"/>
              <a:t>Сответствие</a:t>
            </a:r>
            <a:r>
              <a:rPr lang="ru-RU" sz="3800" b="1" dirty="0" smtClean="0"/>
              <a:t> произведения диапазону инструмента</a:t>
            </a:r>
          </a:p>
          <a:p>
            <a:pPr>
              <a:buNone/>
            </a:pPr>
            <a:r>
              <a:rPr lang="ru-RU" sz="3800" dirty="0" smtClean="0"/>
              <a:t>1. Произведение должно быть удобным по диапазону и тональному плану для фольклорных инструментов, т.к. диапазон той же жалейки всего одна октава, а если диапазон произведения выше октавы, то это немного труднее в плане инструментовки. Например: пьеса Е. </a:t>
            </a:r>
            <a:r>
              <a:rPr lang="ru-RU" sz="3800" dirty="0" err="1" smtClean="0"/>
              <a:t>Дербенко</a:t>
            </a:r>
            <a:r>
              <a:rPr lang="ru-RU" sz="3800" dirty="0" smtClean="0"/>
              <a:t> «</a:t>
            </a:r>
            <a:r>
              <a:rPr lang="ru-RU" sz="3800" dirty="0" err="1" smtClean="0"/>
              <a:t>Приокская</a:t>
            </a:r>
            <a:r>
              <a:rPr lang="ru-RU" sz="3800" dirty="0" smtClean="0"/>
              <a:t> кадриль». Тема разбита между двумя жалейками и получился как бы диалог двух инструментов</a:t>
            </a:r>
            <a:endParaRPr lang="ru-RU" sz="3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Работа с тональностью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Если тональность изначальная неудобна для игры на фольклорных инструментах, то необходимо транспонировать  в тональность удобную для игры на жалейках и свирелях.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Распределение функций каждого инструмента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количество жалеек может быть различным от 1 до 6. </a:t>
            </a:r>
          </a:p>
          <a:p>
            <a:pPr>
              <a:buNone/>
            </a:pPr>
            <a:r>
              <a:rPr lang="ru-RU" dirty="0" smtClean="0"/>
              <a:t>Руководителю очень важно  грамотно распределить функции каждого инструмента.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Общие советы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Рекомендуется использовать в обработках большой выбор вариантов исполнения мелодической линии.</a:t>
            </a:r>
          </a:p>
          <a:p>
            <a:pPr>
              <a:buNone/>
            </a:pPr>
            <a:r>
              <a:rPr lang="ru-RU" dirty="0" smtClean="0"/>
              <a:t>- Творчески подходить к разнообразию  исполнительских функций музыкальных инструментов.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Т</a:t>
            </a:r>
            <a:r>
              <a:rPr lang="ru-RU" b="1" i="1" dirty="0" smtClean="0">
                <a:solidFill>
                  <a:srgbClr val="C00000"/>
                </a:solidFill>
              </a:rPr>
              <a:t>ехнология создания обработки русской народной песни «Как  под горкой под горой» для фольклорного ансамбля.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Начало музыкальной фразы: 4 такта исполняет жалейка-соло.</a:t>
            </a:r>
          </a:p>
          <a:p>
            <a:r>
              <a:rPr lang="ru-RU" dirty="0" smtClean="0"/>
              <a:t>2. Окончание музыкальной фразы: с 5 такта подключается 2 жалейка на терцию выше с элементами импровизации на основе темы песни.</a:t>
            </a:r>
          </a:p>
          <a:p>
            <a:r>
              <a:rPr lang="ru-RU" dirty="0" smtClean="0"/>
              <a:t>3. С 9 такта вступает Балалайка  на 4 такта вместе с ударным (трещотки, бубен или коробочка), тем самым вводит в характер пьесы.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 С 13 по 28 такт развитие </a:t>
            </a:r>
            <a:r>
              <a:rPr lang="ru-RU" dirty="0" err="1" smtClean="0"/>
              <a:t>музыального</a:t>
            </a:r>
            <a:r>
              <a:rPr lang="ru-RU" dirty="0" smtClean="0"/>
              <a:t> материала.2 жалейки (1жалейка – вариации на теме песни; 2жалейка – ритмически обыгрывает основную мелодию)</a:t>
            </a:r>
          </a:p>
          <a:p>
            <a:pPr>
              <a:buNone/>
            </a:pPr>
            <a:r>
              <a:rPr lang="ru-RU" dirty="0" smtClean="0"/>
              <a:t>Свирель .гармоническая педаль на тремоло.</a:t>
            </a:r>
          </a:p>
          <a:p>
            <a:pPr>
              <a:buNone/>
            </a:pPr>
            <a:r>
              <a:rPr lang="ru-RU" dirty="0" smtClean="0"/>
              <a:t>5. с 29 по 36 такт  Свирель , как вариант развития произведения вносит  контраст тембров( свирель и жалейка) или проведение темы свирель вместе с </a:t>
            </a:r>
            <a:r>
              <a:rPr lang="ru-RU" dirty="0" err="1" smtClean="0"/>
              <a:t>кугиклами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6. с 37 такта  реприза ( 2 жалейки, дальше подключается весь состав ансамбля)</a:t>
            </a:r>
          </a:p>
          <a:p>
            <a:pPr>
              <a:buNone/>
            </a:pPr>
            <a:r>
              <a:rPr lang="ru-RU" dirty="0" smtClean="0"/>
              <a:t>7. Кода на материале припева песни.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C00000"/>
                </a:solidFill>
              </a:rPr>
              <a:t>Репертуар - важный вопрос многих творческих коллективов</a:t>
            </a:r>
            <a:r>
              <a:rPr lang="ru-RU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Нехватка исполнительского материала вынуждает руководителей его искать, снимать с видео, аудио записей, а порой пробовать самим делать обработки песен для фольклорных инструментов. Поэтому сегодня  на мастер классе мы поговорим о том, как сделать обработку  русской народной песни для фольклорного инструментального ансамбля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1.Бычков, В.В. Аранжировка аккомпанемента для оркестра и ансамбля русских народных инструментов. - М.: </a:t>
            </a:r>
            <a:r>
              <a:rPr lang="ru-RU" sz="1800" dirty="0" err="1" smtClean="0"/>
              <a:t>Сов.Россия</a:t>
            </a:r>
            <a:r>
              <a:rPr lang="ru-RU" sz="1800" dirty="0" smtClean="0"/>
              <a:t>, 1988 – 96с., - (Б- </a:t>
            </a:r>
            <a:r>
              <a:rPr lang="ru-RU" sz="1800" dirty="0" err="1" smtClean="0"/>
              <a:t>чка</a:t>
            </a:r>
            <a:r>
              <a:rPr lang="ru-RU" sz="1800" dirty="0" smtClean="0"/>
              <a:t> « В помощь </a:t>
            </a:r>
            <a:r>
              <a:rPr lang="ru-RU" sz="1800" dirty="0" err="1" smtClean="0"/>
              <a:t>худож</a:t>
            </a:r>
            <a:r>
              <a:rPr lang="ru-RU" sz="1800" dirty="0" smtClean="0"/>
              <a:t>. Самодеятельности» №18)</a:t>
            </a:r>
          </a:p>
          <a:p>
            <a:pPr>
              <a:buNone/>
            </a:pPr>
            <a:r>
              <a:rPr lang="ru-RU" sz="1800" dirty="0" smtClean="0"/>
              <a:t>2.Веретенников И.И. Методика обработки песенного фольклора в</a:t>
            </a:r>
          </a:p>
          <a:p>
            <a:pPr>
              <a:buNone/>
            </a:pPr>
            <a:r>
              <a:rPr lang="ru-RU" sz="1800" dirty="0" smtClean="0"/>
              <a:t>инструментальных ансамблях. – Белгород: издание БГЦНТ, 2012. – 179 с. </a:t>
            </a:r>
          </a:p>
          <a:p>
            <a:pPr>
              <a:buNone/>
            </a:pPr>
            <a:r>
              <a:rPr lang="ru-RU" sz="1800" dirty="0" smtClean="0"/>
              <a:t>3.Попов, В.Б. О переложении для русских народных инструментов. - М.: </a:t>
            </a:r>
            <a:r>
              <a:rPr lang="ru-RU" sz="1800" dirty="0" err="1" smtClean="0"/>
              <a:t>Сов.Россия</a:t>
            </a:r>
            <a:r>
              <a:rPr lang="ru-RU" sz="1800" dirty="0" smtClean="0"/>
              <a:t>, 1986 – 96с., - (Б- </a:t>
            </a:r>
            <a:r>
              <a:rPr lang="ru-RU" sz="1800" dirty="0" err="1" smtClean="0"/>
              <a:t>чка</a:t>
            </a:r>
            <a:r>
              <a:rPr lang="ru-RU" sz="1800" dirty="0" smtClean="0"/>
              <a:t> « В помощь </a:t>
            </a:r>
            <a:r>
              <a:rPr lang="ru-RU" sz="1800" dirty="0" err="1" smtClean="0"/>
              <a:t>худож</a:t>
            </a:r>
            <a:r>
              <a:rPr lang="ru-RU" sz="1800" dirty="0" smtClean="0"/>
              <a:t>. Самодеятельности» № 20)</a:t>
            </a:r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Н</a:t>
            </a:r>
            <a:r>
              <a:rPr lang="ru-RU" b="1" i="1" dirty="0" smtClean="0">
                <a:solidFill>
                  <a:srgbClr val="C00000"/>
                </a:solidFill>
              </a:rPr>
              <a:t>екоторые правила создания музыкального произведения для фольклорного коллектива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5720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1.Создавать произведения необходимо для конкретного состава исполнителей, при этом учитывать:</a:t>
            </a:r>
            <a:r>
              <a:rPr lang="ru-RU" u="sng" dirty="0" smtClean="0"/>
              <a:t> </a:t>
            </a:r>
          </a:p>
          <a:p>
            <a:pPr>
              <a:buNone/>
            </a:pPr>
            <a:r>
              <a:rPr lang="ru-RU" u="sng" dirty="0" smtClean="0"/>
              <a:t>-</a:t>
            </a:r>
            <a:r>
              <a:rPr lang="ru-RU" dirty="0" smtClean="0"/>
              <a:t>исполнительскую  функцию;</a:t>
            </a:r>
          </a:p>
          <a:p>
            <a:pPr>
              <a:buNone/>
            </a:pPr>
            <a:r>
              <a:rPr lang="ru-RU" dirty="0" smtClean="0"/>
              <a:t>- Направленность коллектива( направлен на исполнение профессиональной  или аутентичной музыки);</a:t>
            </a:r>
          </a:p>
          <a:p>
            <a:pPr>
              <a:buNone/>
            </a:pPr>
            <a:r>
              <a:rPr lang="ru-RU" dirty="0" smtClean="0"/>
              <a:t>- состав исполнителей (детский, взрослый, смешанный);</a:t>
            </a:r>
          </a:p>
          <a:p>
            <a:pPr>
              <a:buNone/>
            </a:pPr>
            <a:r>
              <a:rPr lang="ru-RU" dirty="0" smtClean="0"/>
              <a:t>- инструментальный состав;</a:t>
            </a:r>
          </a:p>
          <a:p>
            <a:pPr>
              <a:buNone/>
            </a:pPr>
            <a:r>
              <a:rPr lang="ru-RU" dirty="0" smtClean="0"/>
              <a:t>- функциональные особенности музыкальных инструментов. </a:t>
            </a:r>
          </a:p>
          <a:p>
            <a:pPr>
              <a:buNone/>
            </a:pPr>
            <a:r>
              <a:rPr lang="ru-RU" dirty="0" smtClean="0"/>
              <a:t>Автор считает, что в традиционном фольклорном коллективе должны присутствовать свирель, жалейки или владимирские рожки, балалайка вместе с гуслями, гармонь и народные ударные инструменты.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35732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Основа любого народного </a:t>
            </a:r>
            <a:r>
              <a:rPr lang="ru-RU" b="1" i="1" dirty="0" err="1" smtClean="0">
                <a:solidFill>
                  <a:srgbClr val="C00000"/>
                </a:solidFill>
              </a:rPr>
              <a:t>музицирования</a:t>
            </a:r>
            <a:r>
              <a:rPr lang="ru-RU" b="1" i="1" dirty="0" smtClean="0">
                <a:solidFill>
                  <a:srgbClr val="C00000"/>
                </a:solidFill>
              </a:rPr>
              <a:t>  - импровизация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dirty="0" smtClean="0"/>
              <a:t>Суть импровизации – свобода выбора мелодической линии оформления произведения, где каждая последующая тема, не повторяет предыдущую. Создавая обработку русской народной песни руководитель должен понимать особенность развития мелодии.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Методы развития мелодии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1</a:t>
            </a:r>
            <a:r>
              <a:rPr lang="ru-RU" dirty="0" smtClean="0"/>
              <a:t>. </a:t>
            </a:r>
            <a:r>
              <a:rPr lang="ru-RU" b="1" dirty="0" smtClean="0"/>
              <a:t>Интонационный метод - </a:t>
            </a:r>
            <a:r>
              <a:rPr lang="ru-RU" dirty="0" smtClean="0"/>
              <a:t> последующие</a:t>
            </a:r>
            <a:r>
              <a:rPr lang="ru-RU" b="1" dirty="0" smtClean="0"/>
              <a:t> </a:t>
            </a:r>
            <a:r>
              <a:rPr lang="ru-RU" dirty="0" smtClean="0"/>
              <a:t>мелодии являются вариантами одной изначальной мелодии.</a:t>
            </a:r>
          </a:p>
          <a:p>
            <a:pPr>
              <a:buNone/>
            </a:pPr>
            <a:r>
              <a:rPr lang="ru-RU" b="1" dirty="0" smtClean="0"/>
              <a:t>2. Метод </a:t>
            </a:r>
            <a:r>
              <a:rPr lang="ru-RU" b="1" dirty="0" err="1" smtClean="0"/>
              <a:t>опевание</a:t>
            </a:r>
            <a:r>
              <a:rPr lang="ru-RU" b="1" dirty="0" smtClean="0"/>
              <a:t> мелодии. </a:t>
            </a:r>
            <a:r>
              <a:rPr lang="ru-RU" dirty="0" smtClean="0"/>
              <a:t>Обыгрывание основной мелодии как мелкими длительностями, так и более крупными, чем сама мелодия или комбинация</a:t>
            </a:r>
          </a:p>
          <a:p>
            <a:pPr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Гаммо</a:t>
            </a:r>
            <a:r>
              <a:rPr lang="ru-RU" b="1" dirty="0" smtClean="0"/>
              <a:t> образное, варьирование</a:t>
            </a:r>
            <a:r>
              <a:rPr lang="ru-RU" dirty="0" smtClean="0"/>
              <a:t>. Строится на основе гармонической вертикали, включает в себя отдельные интонации основной мелодии, а также побочные, проходящие звуки, построенные на основе секундовой последовательности звуков.</a:t>
            </a:r>
          </a:p>
          <a:p>
            <a:pPr>
              <a:buNone/>
            </a:pPr>
            <a:r>
              <a:rPr lang="ru-RU" b="1" dirty="0" smtClean="0"/>
              <a:t>4. Ленточное варьирование </a:t>
            </a:r>
            <a:r>
              <a:rPr lang="ru-RU" dirty="0" smtClean="0"/>
              <a:t>нередко приобретает главенствующее значение, отстраняя функциональную связь аккордов на задний план или заменяя её.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dirty="0" smtClean="0"/>
              <a:t>5. Гармоническая фигурация</a:t>
            </a:r>
            <a:r>
              <a:rPr lang="ru-RU" sz="2800" dirty="0" smtClean="0"/>
              <a:t>. Здесь интервальное соотношение в большей мере выявляет гармоническую структуру напева, включает в себя звуки, выявляющие ладовое наклонение аккордов и логику их последовательностей в соответствии с замыслом</a:t>
            </a:r>
            <a:endParaRPr lang="ru-RU" b="1" dirty="0" smtClean="0"/>
          </a:p>
          <a:p>
            <a:pPr>
              <a:buNone/>
            </a:pPr>
            <a:r>
              <a:rPr lang="ru-RU" b="1" dirty="0" smtClean="0"/>
              <a:t>6. </a:t>
            </a:r>
            <a:r>
              <a:rPr lang="ru-RU" b="1" dirty="0" smtClean="0"/>
              <a:t>Аккордовый метод. </a:t>
            </a:r>
            <a:r>
              <a:rPr lang="ru-RU" dirty="0" smtClean="0"/>
              <a:t>В зависимости от характера произведения и замысла автора аккордовые последовательности могут включать мелодию или её вариант, но могут иметь, отвлечённое, разработочное назначение. </a:t>
            </a:r>
            <a:r>
              <a:rPr lang="ru-RU" dirty="0" smtClean="0"/>
              <a:t>Ленточное движение </a:t>
            </a:r>
            <a:r>
              <a:rPr lang="ru-RU" dirty="0" smtClean="0"/>
              <a:t>аккордов чаще применяется эпизодически наряду с другими приёмами </a:t>
            </a:r>
            <a:r>
              <a:rPr lang="ru-RU" dirty="0" err="1" smtClean="0"/>
              <a:t>вариационности</a:t>
            </a:r>
            <a:r>
              <a:rPr lang="ru-RU" dirty="0" smtClean="0"/>
              <a:t>. Движение аккордов может быть как плавно-секундовое, так и ходами на разные интервалы.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7. Метод </a:t>
            </a:r>
            <a:r>
              <a:rPr lang="ru-RU" sz="2400" b="1" dirty="0" err="1" smtClean="0"/>
              <a:t>переинтонирования</a:t>
            </a:r>
            <a:r>
              <a:rPr lang="ru-RU" sz="2400" b="1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Мелодия, показанная в экспозиции, может интонационно изменяться до неузнаваемости. При этом образуются новые ладовые структуры и гармонические функции. Могут подвергаться кардинальному </a:t>
            </a:r>
            <a:r>
              <a:rPr lang="ru-RU" dirty="0" err="1" smtClean="0"/>
              <a:t>переинтонированию</a:t>
            </a:r>
            <a:r>
              <a:rPr lang="ru-RU" dirty="0" smtClean="0"/>
              <a:t> другие инструментальные партии.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8. Орнаментальный метод. </a:t>
            </a:r>
            <a:r>
              <a:rPr lang="ru-RU" sz="2800" dirty="0" smtClean="0"/>
              <a:t>Это, своего рода звуковое украшение на фоне гармонии.</a:t>
            </a:r>
            <a:br>
              <a:rPr lang="ru-RU" sz="2800" dirty="0" smtClean="0"/>
            </a:br>
            <a:r>
              <a:rPr lang="ru-RU" sz="2800" dirty="0" smtClean="0"/>
              <a:t>Звуки данной мелодической фигурации вносят в мелодику и гармонию новые интонационные элементы. Они важны для обыгрывания, </a:t>
            </a:r>
            <a:r>
              <a:rPr lang="ru-RU" sz="2800" dirty="0" err="1" smtClean="0"/>
              <a:t>опевания</a:t>
            </a:r>
            <a:r>
              <a:rPr lang="ru-RU" sz="2800" dirty="0" smtClean="0"/>
              <a:t> аккордовых тонов.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b="1" dirty="0" smtClean="0"/>
              <a:t>9</a:t>
            </a:r>
            <a:r>
              <a:rPr lang="ru-RU" sz="3300" b="1" dirty="0" smtClean="0"/>
              <a:t>. Смена тональной окраски темы. </a:t>
            </a:r>
            <a:r>
              <a:rPr lang="ru-RU" dirty="0" smtClean="0"/>
              <a:t>Часто мажорная тональность темы сменяется минорной, и наоборот. Такая смена может быть как в параллельную  тональность, так и в любую другую. </a:t>
            </a:r>
          </a:p>
          <a:p>
            <a:pPr>
              <a:buNone/>
            </a:pPr>
            <a:r>
              <a:rPr lang="ru-RU" b="1" dirty="0" smtClean="0"/>
              <a:t>10. Полифоническая </a:t>
            </a:r>
            <a:r>
              <a:rPr lang="ru-RU" dirty="0" err="1" smtClean="0"/>
              <a:t>политональность</a:t>
            </a:r>
            <a:r>
              <a:rPr lang="ru-RU" dirty="0" smtClean="0"/>
              <a:t> возникает в результате самостоятельного движения голосов.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11. Использование баса. </a:t>
            </a:r>
            <a:r>
              <a:rPr lang="ru-RU" sz="2400" dirty="0" smtClean="0"/>
              <a:t>Проведение темы в басу. Тема при этом может быть изменена в зависимости от авторского замысла развития. Бас может приобретать главенствующее значение не только в мелодическом плане, но и художественно-изобразительном.</a:t>
            </a:r>
            <a:br>
              <a:rPr lang="ru-RU" sz="2400" dirty="0" smtClean="0"/>
            </a:br>
            <a:r>
              <a:rPr lang="ru-RU" b="1" dirty="0" smtClean="0"/>
              <a:t>12</a:t>
            </a:r>
            <a:r>
              <a:rPr lang="ru-RU" b="1" dirty="0" smtClean="0"/>
              <a:t>. Ритмическое варьирование. </a:t>
            </a:r>
            <a:r>
              <a:rPr lang="ru-RU" dirty="0" smtClean="0"/>
              <a:t>Оно естественно связано с интонацией и гармонией, но ритмическая изобретательность при этом может выступать на первый план.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164</TotalTime>
  <Words>781</Words>
  <Application>Microsoft Office PowerPoint</Application>
  <PresentationFormat>Экран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Справедливость</vt:lpstr>
      <vt:lpstr>Мастер – класс «Методология создания  музыкального произведения для фольклорного инструментального коллектива»</vt:lpstr>
      <vt:lpstr> Репертуар - важный вопрос многих творческих коллективов.  </vt:lpstr>
      <vt:lpstr>Некоторые правила создания музыкального произведения для фольклорного коллектива</vt:lpstr>
      <vt:lpstr>Основа любого народного музицирования  - импровизация.</vt:lpstr>
      <vt:lpstr> Методы развития мелодии.</vt:lpstr>
      <vt:lpstr>Слайд 6</vt:lpstr>
      <vt:lpstr>Слайд 7</vt:lpstr>
      <vt:lpstr>Слайд 8</vt:lpstr>
      <vt:lpstr>Слайд 9</vt:lpstr>
      <vt:lpstr>Слайд 10</vt:lpstr>
      <vt:lpstr>  Основные виды музыкальной фактуры.</vt:lpstr>
      <vt:lpstr>Слайд 12</vt:lpstr>
      <vt:lpstr>Слайд 13</vt:lpstr>
      <vt:lpstr>Слайд 14</vt:lpstr>
      <vt:lpstr>Работа с тональностью </vt:lpstr>
      <vt:lpstr>Распределение функций каждого инструмента</vt:lpstr>
      <vt:lpstr>Общие советы</vt:lpstr>
      <vt:lpstr> Технология создания обработки русской народной песни «Как  под горкой под горой» для фольклорного ансамбля. </vt:lpstr>
      <vt:lpstr>Слайд 19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приемы исполнительства на балалайке с народным строем</dc:title>
  <dc:creator>ккк</dc:creator>
  <cp:lastModifiedBy>userr</cp:lastModifiedBy>
  <cp:revision>25</cp:revision>
  <dcterms:created xsi:type="dcterms:W3CDTF">2023-10-19T07:27:06Z</dcterms:created>
  <dcterms:modified xsi:type="dcterms:W3CDTF">2023-11-11T12:43:07Z</dcterms:modified>
</cp:coreProperties>
</file>